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62" r:id="rId3"/>
    <p:sldId id="281" r:id="rId4"/>
    <p:sldId id="263" r:id="rId5"/>
    <p:sldId id="279" r:id="rId6"/>
    <p:sldId id="282" r:id="rId7"/>
    <p:sldId id="264" r:id="rId8"/>
    <p:sldId id="278" r:id="rId9"/>
    <p:sldId id="268" r:id="rId10"/>
    <p:sldId id="265" r:id="rId11"/>
    <p:sldId id="269" r:id="rId12"/>
    <p:sldId id="286" r:id="rId13"/>
    <p:sldId id="283" r:id="rId14"/>
    <p:sldId id="285" r:id="rId15"/>
    <p:sldId id="284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E6DA3-40A1-6C80-8378-AA3ED45B9EC3}" v="287" dt="2025-06-01T00:12:46.981"/>
    <p1510:client id="{55BFB7EE-2CFD-4AB1-5C36-A3333175046F}" v="268" dt="2025-06-01T11:54:13.943"/>
    <p1510:client id="{8FB880AA-C8E2-3EAD-4BFD-301BB2998CD6}" v="340" dt="2025-06-01T21:05:41.546"/>
    <p1510:client id="{AA78BD09-DF97-5CF1-20F3-84C1DD045500}" v="1" dt="2025-06-02T11:30:57.884"/>
    <p1510:client id="{CA801752-1C8E-CF4B-E565-ECEA09698600}" v="416" dt="2025-06-01T15:31:04.165"/>
    <p1510:client id="{DE90B7C2-7A16-F369-17AE-2B8F6396B983}" v="137" dt="2025-06-01T10:17:39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11FB-1606-4EC5-9BCA-2DC04C2243EA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3D07-6BCF-40BC-A7F7-89BB8FFE98C6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2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6D97-0980-426F-BEA7-F6EB2DE3AC08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7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AA53-8FBA-45E2-8B10-F7DD55E4E759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84CF-6F0D-4195-920D-9D6F75893720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3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3BBE-A1CF-4CC7-B02C-EBCBBE110242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9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D63E4-71A5-4C63-9515-748B28B89764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3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92BAC-F228-4DAC-8800-3D810F869187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11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FFE8-7E8E-427A-AB26-E496551AFB7B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8B19-DE76-4E18-BFC7-EB25B8C421E7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9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0BD94-1F69-4074-BD82-D6EDB89FE74F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8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49C728D-416F-40D5-8F13-55E5DD1CE8D1}" type="datetimeFigureOut">
              <a:rPr lang="en-US" dirty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17DE1FC-E54A-4B87-A814-263D1E8654B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4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288">
          <p15:clr>
            <a:srgbClr val="F26B43"/>
          </p15:clr>
        </p15:guide>
        <p15:guide id="5" orient="horz" pos="4032">
          <p15:clr>
            <a:srgbClr val="F26B43"/>
          </p15:clr>
        </p15:guide>
        <p15:guide id="6" pos="7392">
          <p15:clr>
            <a:srgbClr val="F26B43"/>
          </p15:clr>
        </p15:guide>
        <p15:guide id="7" pos="5112">
          <p15:clr>
            <a:srgbClr val="F26B43"/>
          </p15:clr>
        </p15:guide>
        <p15:guide id="8" pos="2544">
          <p15:clr>
            <a:srgbClr val="F26B43"/>
          </p15:clr>
        </p15:guide>
        <p15:guide id="9" pos="864">
          <p15:clr>
            <a:srgbClr val="F26B43"/>
          </p15:clr>
        </p15:guide>
        <p15:guide id="10" orient="horz" pos="648">
          <p15:clr>
            <a:srgbClr val="F26B43"/>
          </p15:clr>
        </p15:guide>
        <p15:guide id="11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Agri Robot  Mapping and Pathing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Toby WIlliam Towler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E56-7133-B30E-32F3-D09D9533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- model</a:t>
            </a:r>
          </a:p>
        </p:txBody>
      </p:sp>
      <p:pic>
        <p:nvPicPr>
          <p:cNvPr id="9" name="Content Placeholder 8" descr="Aerial view of a golf course&#10;&#10;AI-generated content may be incorrect.">
            <a:extLst>
              <a:ext uri="{FF2B5EF4-FFF2-40B4-BE49-F238E27FC236}">
                <a16:creationId xmlns:a16="http://schemas.microsoft.com/office/drawing/2014/main" id="{9C5125E4-046B-7D25-5ED7-D2DA3E68E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14" y="3617355"/>
            <a:ext cx="5470307" cy="3084771"/>
          </a:xfrm>
        </p:spPr>
      </p:pic>
      <p:pic>
        <p:nvPicPr>
          <p:cNvPr id="5" name="Picture 4" descr="A map of golf course&#10;&#10;AI-generated content may be incorrect.">
            <a:extLst>
              <a:ext uri="{FF2B5EF4-FFF2-40B4-BE49-F238E27FC236}">
                <a16:creationId xmlns:a16="http://schemas.microsoft.com/office/drawing/2014/main" id="{FDEFDE17-C481-79B9-D6AD-0DCCD40A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10" y="2987202"/>
            <a:ext cx="6429767" cy="35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9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1B18-53E0-C57B-804B-70C4F9C6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– paths 2</a:t>
            </a:r>
          </a:p>
        </p:txBody>
      </p:sp>
      <p:pic>
        <p:nvPicPr>
          <p:cNvPr id="10" name="Content Placeholder 9" descr="A graph showing a route&#10;&#10;AI-generated content may be incorrect.">
            <a:extLst>
              <a:ext uri="{FF2B5EF4-FFF2-40B4-BE49-F238E27FC236}">
                <a16:creationId xmlns:a16="http://schemas.microsoft.com/office/drawing/2014/main" id="{26B5B2AB-7F5A-9457-E880-6AECD8984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3431" y="71450"/>
            <a:ext cx="4359084" cy="4557285"/>
          </a:xfrm>
        </p:spPr>
      </p:pic>
      <p:pic>
        <p:nvPicPr>
          <p:cNvPr id="6" name="Picture 5" descr="A map of golf course&#10;&#10;AI-generated content may be incorrect.">
            <a:extLst>
              <a:ext uri="{FF2B5EF4-FFF2-40B4-BE49-F238E27FC236}">
                <a16:creationId xmlns:a16="http://schemas.microsoft.com/office/drawing/2014/main" id="{342F3F58-64FF-33F2-0DC8-2C02FF62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977" y="4462745"/>
            <a:ext cx="3649499" cy="2098716"/>
          </a:xfrm>
          <a:prstGeom prst="rect">
            <a:avLst/>
          </a:prstGeom>
        </p:spPr>
      </p:pic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854F8A62-7FDF-09B9-BD53-979270262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" y="2368379"/>
            <a:ext cx="3741197" cy="3882081"/>
          </a:xfrm>
          <a:prstGeom prst="rect">
            <a:avLst/>
          </a:prstGeom>
        </p:spPr>
      </p:pic>
      <p:pic>
        <p:nvPicPr>
          <p:cNvPr id="11" name="Picture 1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C9638145-ACD9-3F45-A942-936B656DF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112" y="2368378"/>
            <a:ext cx="3737640" cy="388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673E-5ACB-4153-A831-7ADF5B5A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6149-88AF-B106-051B-ABC60D4D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GPS coordinates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Bearing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04626-8E6B-B0E7-554E-B445DD277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2A53C-3E38-4993-A182-965072B26A44}" type="datetime1"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762A-A321-FFDD-F988-A8830729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A45D9-0847-7120-2FB6-8684A305A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12</a:t>
            </a:fld>
            <a:endParaRPr lang="en-US" dirty="0"/>
          </a:p>
        </p:txBody>
      </p:sp>
      <p:pic>
        <p:nvPicPr>
          <p:cNvPr id="8" name="Content Placeholder 6" descr="Aerial view of a golf course&#10;&#10;AI-generated content may be incorrect.">
            <a:extLst>
              <a:ext uri="{FF2B5EF4-FFF2-40B4-BE49-F238E27FC236}">
                <a16:creationId xmlns:a16="http://schemas.microsoft.com/office/drawing/2014/main" id="{394F3C0B-E31B-F044-1311-9EF557AE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29" y="2114939"/>
            <a:ext cx="2635785" cy="416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5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6845-9DBE-9FB4-5079-7CC7AA5A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</a:t>
            </a:r>
          </a:p>
        </p:txBody>
      </p:sp>
      <p:pic>
        <p:nvPicPr>
          <p:cNvPr id="7" name="Content Placeholder 6" descr="A map of a lizard&#10;&#10;AI-generated content may be incorrect.">
            <a:extLst>
              <a:ext uri="{FF2B5EF4-FFF2-40B4-BE49-F238E27FC236}">
                <a16:creationId xmlns:a16="http://schemas.microsoft.com/office/drawing/2014/main" id="{2904FCDE-7A30-F3AF-8B0E-CB7A33C2B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263" y="2086350"/>
            <a:ext cx="6908076" cy="42319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0EBCD-97C2-F5A0-FD34-A55A4930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D0E5-A458-4AEE-A1F6-508E132BCAA6}" type="datetime1"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F6E2D-BB97-BA0C-E264-7161654C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B7B0-FFAC-4E4B-A7B1-62A7CBFD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13</a:t>
            </a:fld>
            <a:endParaRPr lang="en-US" dirty="0"/>
          </a:p>
        </p:txBody>
      </p:sp>
      <p:pic>
        <p:nvPicPr>
          <p:cNvPr id="10" name="Content Placeholder 6" descr="Aerial view of a golf course&#10;&#10;AI-generated content may be incorrect.">
            <a:extLst>
              <a:ext uri="{FF2B5EF4-FFF2-40B4-BE49-F238E27FC236}">
                <a16:creationId xmlns:a16="http://schemas.microsoft.com/office/drawing/2014/main" id="{D34EA94B-E532-C997-73B0-10D8BAA9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35" y="214422"/>
            <a:ext cx="3801197" cy="60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06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7D76-BB9B-B5C3-8846-290FA67D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707D1-0059-3377-DE86-A31EA960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C4E4-A87C-41D5-909A-B9ABA54CC848}" type="datetime1"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EC8A9-7EA1-DE91-8FC9-22A4AFFFC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3C8D0-C09F-7AC9-3A08-1B36ED72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14</a:t>
            </a:fld>
            <a:endParaRPr lang="en-US" dirty="0"/>
          </a:p>
        </p:txBody>
      </p:sp>
      <p:pic>
        <p:nvPicPr>
          <p:cNvPr id="16" name="Content Placeholder 15" descr="A screenshot of a computer graphics&#10;&#10;AI-generated content may be incorrect.">
            <a:extLst>
              <a:ext uri="{FF2B5EF4-FFF2-40B4-BE49-F238E27FC236}">
                <a16:creationId xmlns:a16="http://schemas.microsoft.com/office/drawing/2014/main" id="{51CF68C7-121F-ABDE-EAE0-61A16D1BC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612" y="457074"/>
            <a:ext cx="9063878" cy="5274233"/>
          </a:xfrm>
        </p:spPr>
      </p:pic>
      <p:pic>
        <p:nvPicPr>
          <p:cNvPr id="17" name="Picture 16" descr="Aerial view of a golf course&#10;&#10;AI-generated content may be incorrect.">
            <a:extLst>
              <a:ext uri="{FF2B5EF4-FFF2-40B4-BE49-F238E27FC236}">
                <a16:creationId xmlns:a16="http://schemas.microsoft.com/office/drawing/2014/main" id="{43E949C8-548C-42C9-AA37-E28699B2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95351"/>
            <a:ext cx="1671854" cy="22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19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787-52A5-8DF5-801B-77D15302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paths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C4F7-E23C-B3F8-C0CE-3776024D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1725-20EE-4367-B790-2F28E3BBCD3D}" type="datetime1"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F5512-33ED-C9E1-590E-32CEFEEC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7D980-DFD7-1329-252F-F2620789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15</a:t>
            </a:fld>
            <a:endParaRPr lang="en-US" dirty="0"/>
          </a:p>
        </p:txBody>
      </p:sp>
      <p:pic>
        <p:nvPicPr>
          <p:cNvPr id="12" name="Picture 11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E61B5786-4804-533B-2164-C64125CF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870" y="926757"/>
            <a:ext cx="4813096" cy="5004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E17D59-BA86-B76B-7A5F-F346B1EE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031" y="2299902"/>
            <a:ext cx="4425262" cy="39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8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79D6-2AF0-8D3C-85DB-014A77AC4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158" y="-443933"/>
            <a:ext cx="10240903" cy="123348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F9967-8168-3264-7A6B-0E9881451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2025-06-01 21-08-23">
            <a:hlinkClick r:id="" action="ppaction://media"/>
            <a:extLst>
              <a:ext uri="{FF2B5EF4-FFF2-40B4-BE49-F238E27FC236}">
                <a16:creationId xmlns:a16="http://schemas.microsoft.com/office/drawing/2014/main" id="{35DF297F-AC9C-AF5A-0F92-7F8E0E4CFE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903" y="778476"/>
            <a:ext cx="10700951" cy="60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874D-E543-C070-E4D5-C51F8254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281E-92B7-2EBA-67D8-3E6B47DF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Agri Robot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Developed by previous masters' students at UEA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 Autonomous lawn mower</a:t>
            </a:r>
          </a:p>
          <a:p>
            <a:endParaRPr lang="en-US" dirty="0"/>
          </a:p>
          <a:p>
            <a:r>
              <a:rPr lang="en-US" dirty="0"/>
              <a:t>Repurpose Agri Robot for golf courses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Mapping 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Route planning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black robot with a metal plate and wires&#10;&#10;AI-generated content may be incorrect.">
            <a:extLst>
              <a:ext uri="{FF2B5EF4-FFF2-40B4-BE49-F238E27FC236}">
                <a16:creationId xmlns:a16="http://schemas.microsoft.com/office/drawing/2014/main" id="{ABCFDBDA-BEB5-B2FB-B390-C1FE2126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65" y="3504942"/>
            <a:ext cx="4709212" cy="2762250"/>
          </a:xfrm>
          <a:prstGeom prst="rect">
            <a:avLst/>
          </a:prstGeom>
        </p:spPr>
      </p:pic>
      <p:pic>
        <p:nvPicPr>
          <p:cNvPr id="7" name="Picture 6" descr="A black tank with wheels and wires&#10;&#10;AI-generated content may be incorrect.">
            <a:extLst>
              <a:ext uri="{FF2B5EF4-FFF2-40B4-BE49-F238E27FC236}">
                <a16:creationId xmlns:a16="http://schemas.microsoft.com/office/drawing/2014/main" id="{40A91EA1-F4AC-371F-E940-E0AD4045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34" y="248807"/>
            <a:ext cx="3891864" cy="29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AF40E-7000-2050-7C05-C98BD9E4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3C181-3E15-5F82-8646-EDCD80F8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Automate route planning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Map an area from an aerial image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Path planning with obstacle avoidance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3964F-D84D-AB06-B5CE-C1C0EF1AC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C50C-CBA6-4F82-A162-5D1719552A95}" type="datetime1"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4D251-0938-2353-6605-F9A06C4A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F33EC-31D6-4C8F-52F8-19313B10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3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24CF-16D1-2E91-4E25-EEC47F01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0F72-6E0C-264F-B1AB-63D42DBF0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From drone image/orthophoto - (uniform scaled image)</a:t>
            </a:r>
          </a:p>
          <a:p>
            <a:r>
              <a:rPr lang="en-US" dirty="0"/>
              <a:t>Neural network model</a:t>
            </a:r>
          </a:p>
          <a:p>
            <a:r>
              <a:rPr lang="en-US" dirty="0"/>
              <a:t>Golf course components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Bunker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Green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Fairway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Rough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Water</a:t>
            </a:r>
          </a:p>
        </p:txBody>
      </p:sp>
      <p:pic>
        <p:nvPicPr>
          <p:cNvPr id="4" name="Picture 3" descr="Aerial view of a golf course&#10;&#10;AI-generated content may be incorrect.">
            <a:extLst>
              <a:ext uri="{FF2B5EF4-FFF2-40B4-BE49-F238E27FC236}">
                <a16:creationId xmlns:a16="http://schemas.microsoft.com/office/drawing/2014/main" id="{BF50C31E-FFBF-2BB3-F6CB-88381FF0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34" y="2987889"/>
            <a:ext cx="5732063" cy="32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7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F5AA-36CB-B928-D4FF-151A6B6D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88C38-1A96-AB90-DB8B-2422D4BE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MaskRCNN</a:t>
            </a:r>
            <a:r>
              <a:rPr lang="en-US" dirty="0"/>
              <a:t> </a:t>
            </a:r>
            <a:r>
              <a:rPr lang="en-US" dirty="0" err="1"/>
              <a:t>PyTorch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Mask Region-based Convolutional Neural Network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Designed for instance and semantic segmentation </a:t>
            </a:r>
          </a:p>
          <a:p>
            <a:r>
              <a:rPr lang="en-US" dirty="0"/>
              <a:t>Components are classes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Background, bunker, green, fairway, rough, water</a:t>
            </a:r>
          </a:p>
          <a:p>
            <a:r>
              <a:rPr lang="en-US" dirty="0"/>
              <a:t>Custom training data – Danish Golf Dataset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Custom annotations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Specialisation</a:t>
            </a:r>
          </a:p>
        </p:txBody>
      </p:sp>
    </p:spTree>
    <p:extLst>
      <p:ext uri="{BB962C8B-B14F-4D97-AF65-F5344CB8AC3E}">
        <p14:creationId xmlns:p14="http://schemas.microsoft.com/office/powerpoint/2010/main" val="146783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6EE7-8A33-1F5C-9DF0-A2B9B26C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coverage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5B50C-0B3E-C4C5-BFF1-0F8A541E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Cover each point in an area at least once</a:t>
            </a:r>
          </a:p>
          <a:p>
            <a:endParaRPr lang="en-US" dirty="0"/>
          </a:p>
          <a:p>
            <a:r>
              <a:rPr lang="en-US" dirty="0"/>
              <a:t>Performance metrics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Shortest route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Fewest of turns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endParaRPr lang="en-US" dirty="0"/>
          </a:p>
          <a:p>
            <a:r>
              <a:rPr lang="en-US" dirty="0"/>
              <a:t>Obstacle avoidance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8391C-F7BC-F194-6E4E-B2EBEA0C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68A8-4669-4FE8-9F11-A40C141BD0BF}" type="datetime1"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83763-9C99-7103-5CD1-EE383A742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205E4-CC62-62AA-05AB-3D4B71DAD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8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DDB2-B6F9-34D0-07D7-8BBE87C6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Coverage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486E-7746-B116-7E9E-BB2BB153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3 groups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Green/Tee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Fairway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Rough</a:t>
            </a:r>
          </a:p>
          <a:p>
            <a:r>
              <a:rPr lang="en-US" dirty="0"/>
              <a:t>Levels – treat other as obstacles or not?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r>
              <a:rPr lang="en-US" dirty="0"/>
              <a:t>Cutting height and style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Shorter/longer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striped/textured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8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6FB69-032D-2134-A77F-83F9DE56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0A2E-938C-593B-E860-D74BD9A9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-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91550-2CD2-79C5-45E2-EBDE78536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4" name="Picture 3" descr="single_prediction.png">
            <a:extLst>
              <a:ext uri="{FF2B5EF4-FFF2-40B4-BE49-F238E27FC236}">
                <a16:creationId xmlns:a16="http://schemas.microsoft.com/office/drawing/2014/main" id="{1A69DA11-CDE4-FF27-8CDB-A56B8D19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" t="14095" r="1044" b="17905"/>
          <a:stretch>
            <a:fillRect/>
          </a:stretch>
        </p:blipFill>
        <p:spPr>
          <a:xfrm>
            <a:off x="5988507" y="2676633"/>
            <a:ext cx="6128715" cy="3521982"/>
          </a:xfrm>
          <a:prstGeom prst="rect">
            <a:avLst/>
          </a:prstGeom>
        </p:spPr>
      </p:pic>
      <p:pic>
        <p:nvPicPr>
          <p:cNvPr id="7" name="Picture 6" descr="Aerial view of a golf course&#10;&#10;AI-generated content may be incorrect.">
            <a:extLst>
              <a:ext uri="{FF2B5EF4-FFF2-40B4-BE49-F238E27FC236}">
                <a16:creationId xmlns:a16="http://schemas.microsoft.com/office/drawing/2014/main" id="{C3F00D8C-2723-018B-D3F1-5D3DE55E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7" y="2790568"/>
            <a:ext cx="5802326" cy="32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2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F852-F13D-A3EB-D240-DC9E057A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- paths</a:t>
            </a:r>
          </a:p>
        </p:txBody>
      </p:sp>
      <p:pic>
        <p:nvPicPr>
          <p:cNvPr id="28" name="Content Placeholder 27" descr="A graph with lines drawn on it&#10;&#10;AI-generated content may be incorrect.">
            <a:extLst>
              <a:ext uri="{FF2B5EF4-FFF2-40B4-BE49-F238E27FC236}">
                <a16:creationId xmlns:a16="http://schemas.microsoft.com/office/drawing/2014/main" id="{A2FBACFF-9299-0E98-22AE-1855CB7A1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18" y="1952625"/>
            <a:ext cx="4396612" cy="4351338"/>
          </a:xfrm>
        </p:spPr>
      </p:pic>
      <p:pic>
        <p:nvPicPr>
          <p:cNvPr id="3" name="Picture 2" descr="A graph of a plane&#10;&#10;AI-generated content may be incorrect.">
            <a:extLst>
              <a:ext uri="{FF2B5EF4-FFF2-40B4-BE49-F238E27FC236}">
                <a16:creationId xmlns:a16="http://schemas.microsoft.com/office/drawing/2014/main" id="{87053F40-B6B7-3592-9EB2-C50D0CD4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48" y="367552"/>
            <a:ext cx="3794834" cy="3890683"/>
          </a:xfrm>
          <a:prstGeom prst="rect">
            <a:avLst/>
          </a:prstGeom>
        </p:spPr>
      </p:pic>
      <p:pic>
        <p:nvPicPr>
          <p:cNvPr id="6" name="Picture 5" descr="single_prediction.png">
            <a:extLst>
              <a:ext uri="{FF2B5EF4-FFF2-40B4-BE49-F238E27FC236}">
                <a16:creationId xmlns:a16="http://schemas.microsoft.com/office/drawing/2014/main" id="{74CDA375-47E3-8F05-5979-A43425BE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7" t="14095" r="1044" b="17905"/>
          <a:stretch>
            <a:fillRect/>
          </a:stretch>
        </p:blipFill>
        <p:spPr>
          <a:xfrm>
            <a:off x="8861453" y="4880255"/>
            <a:ext cx="3029230" cy="1740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0A84C8-4ED4-8017-40FD-A3028CF16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946" y="2183027"/>
            <a:ext cx="3715002" cy="38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796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VTI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GradientRiseVTI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GradientRi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13C68A69-E745-489A-84EC-B7BCE4AA380B}" vid="{9CF7857A-9412-4E45-AB0D-6EAA5A7DC4C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GradientRiseVTI</vt:lpstr>
      <vt:lpstr>Agri Robot  Mapping and Pathing</vt:lpstr>
      <vt:lpstr>Introduction</vt:lpstr>
      <vt:lpstr>Aims</vt:lpstr>
      <vt:lpstr>Mapping</vt:lpstr>
      <vt:lpstr>The model</vt:lpstr>
      <vt:lpstr>Complete coverage path planning</vt:lpstr>
      <vt:lpstr>Complete Coverage Path Planning</vt:lpstr>
      <vt:lpstr>Outputs - model</vt:lpstr>
      <vt:lpstr>Outputs - paths</vt:lpstr>
      <vt:lpstr>Outputs - model</vt:lpstr>
      <vt:lpstr>Outputs – paths 2</vt:lpstr>
      <vt:lpstr>Real world transformation</vt:lpstr>
      <vt:lpstr>GPS</vt:lpstr>
      <vt:lpstr>GPS</vt:lpstr>
      <vt:lpstr>GPS paths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510</cp:revision>
  <dcterms:created xsi:type="dcterms:W3CDTF">2025-05-31T23:13:38Z</dcterms:created>
  <dcterms:modified xsi:type="dcterms:W3CDTF">2025-06-06T14:54:01Z</dcterms:modified>
</cp:coreProperties>
</file>